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48"/>
  </p:notesMasterIdLst>
  <p:handoutMasterIdLst>
    <p:handoutMasterId r:id="rId49"/>
  </p:handoutMasterIdLst>
  <p:sldIdLst>
    <p:sldId id="256" r:id="rId5"/>
    <p:sldId id="259" r:id="rId6"/>
    <p:sldId id="260" r:id="rId7"/>
    <p:sldId id="258" r:id="rId8"/>
    <p:sldId id="309" r:id="rId9"/>
    <p:sldId id="289" r:id="rId10"/>
    <p:sldId id="288" r:id="rId11"/>
    <p:sldId id="310" r:id="rId12"/>
    <p:sldId id="329" r:id="rId13"/>
    <p:sldId id="290" r:id="rId14"/>
    <p:sldId id="298" r:id="rId15"/>
    <p:sldId id="291" r:id="rId16"/>
    <p:sldId id="299" r:id="rId17"/>
    <p:sldId id="300" r:id="rId18"/>
    <p:sldId id="311" r:id="rId19"/>
    <p:sldId id="333" r:id="rId20"/>
    <p:sldId id="312" r:id="rId21"/>
    <p:sldId id="321" r:id="rId22"/>
    <p:sldId id="313" r:id="rId23"/>
    <p:sldId id="301" r:id="rId24"/>
    <p:sldId id="305" r:id="rId25"/>
    <p:sldId id="334" r:id="rId26"/>
    <p:sldId id="322" r:id="rId27"/>
    <p:sldId id="327" r:id="rId28"/>
    <p:sldId id="332" r:id="rId29"/>
    <p:sldId id="331" r:id="rId30"/>
    <p:sldId id="317" r:id="rId31"/>
    <p:sldId id="302" r:id="rId32"/>
    <p:sldId id="314" r:id="rId33"/>
    <p:sldId id="335" r:id="rId34"/>
    <p:sldId id="292" r:id="rId35"/>
    <p:sldId id="303" r:id="rId36"/>
    <p:sldId id="306" r:id="rId37"/>
    <p:sldId id="293" r:id="rId38"/>
    <p:sldId id="307" r:id="rId39"/>
    <p:sldId id="308" r:id="rId40"/>
    <p:sldId id="325" r:id="rId41"/>
    <p:sldId id="326" r:id="rId42"/>
    <p:sldId id="294" r:id="rId43"/>
    <p:sldId id="316" r:id="rId44"/>
    <p:sldId id="319" r:id="rId45"/>
    <p:sldId id="320" r:id="rId46"/>
    <p:sldId id="282" r:id="rId47"/>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
      <p:font typeface="Source Sans Pro Bold" panose="020B0703030403020204" charset="0"/>
      <p:bold r:id="rId62"/>
      <p:italic r:id="rId63"/>
      <p:boldItalic r:id="rId64"/>
    </p:embeddedFont>
    <p:embeddedFont>
      <p:font typeface="Source Serif Pro" panose="02040603050405020204" pitchFamily="18" charset="0"/>
      <p:regular r:id="rId65"/>
      <p:bold r:id="rId66"/>
      <p:italic r:id="rId67"/>
      <p:boldItalic r:id="rId6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588" y="96"/>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2.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dirty="0"/>
            <a:t>This study is to find out whether geographic locations have an impact on emotion towards robotic and digital pet companions, using machine learning models and hypothesis testing. </a:t>
          </a:r>
        </a:p>
        <a:p>
          <a:r>
            <a:rPr lang="en-US" dirty="0"/>
            <a:t>This investigation will show and assess different machine learning models for sentiment analysis on </a:t>
          </a:r>
          <a:r>
            <a:rPr lang="en-US" b="1" dirty="0"/>
            <a:t>labeled trained dataset </a:t>
          </a:r>
          <a:r>
            <a:rPr lang="en-US" dirty="0"/>
            <a:t>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a:t>
          </a:r>
          <a:r>
            <a:rPr lang="en-US" b="1" dirty="0"/>
            <a:t>unlabeled Twitter dataset </a:t>
          </a:r>
          <a:r>
            <a:rPr lang="en-US" dirty="0"/>
            <a:t>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dirty="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AI, a digital companion, based on 119,831 reviews of </a:t>
          </a:r>
          <a:r>
            <a:rPr lang="en-US" baseline="0" dirty="0" err="1"/>
            <a:t>Replika</a:t>
          </a:r>
          <a:r>
            <a:rPr lang="en-US" baseline="0" dirty="0"/>
            <a:t> AI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study is to find out whether geographic locations have an impact on emotion towards robotic and digital pet companions, using machine learning models and hypothesis testing. </a:t>
          </a:r>
        </a:p>
        <a:p>
          <a:pPr marL="0" lvl="0" indent="0" algn="l" defTabSz="711200">
            <a:lnSpc>
              <a:spcPct val="90000"/>
            </a:lnSpc>
            <a:spcBef>
              <a:spcPct val="0"/>
            </a:spcBef>
            <a:spcAft>
              <a:spcPct val="35000"/>
            </a:spcAft>
            <a:buNone/>
          </a:pPr>
          <a:r>
            <a:rPr lang="en-US" sz="1600" kern="1200" dirty="0"/>
            <a:t>This investigation will show and assess different machine learning models for sentiment analysis on </a:t>
          </a:r>
          <a:r>
            <a:rPr lang="en-US" sz="1600" b="1" kern="1200" dirty="0"/>
            <a:t>labeled trained dataset </a:t>
          </a:r>
          <a:r>
            <a:rPr lang="en-US" sz="1600" kern="1200" dirty="0"/>
            <a:t>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a:t>
          </a:r>
          <a:r>
            <a:rPr lang="en-US" sz="1600" b="1" kern="1200" dirty="0"/>
            <a:t>unlabeled Twitter dataset </a:t>
          </a:r>
          <a:r>
            <a:rPr lang="en-US" sz="1600" kern="1200" dirty="0"/>
            <a:t>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AI, a digital companion, based on 119,831 reviews of </a:t>
          </a:r>
          <a:r>
            <a:rPr lang="en-US" sz="2100" kern="1200" baseline="0" dirty="0" err="1"/>
            <a:t>Replika</a:t>
          </a:r>
          <a:r>
            <a:rPr lang="en-US" sz="2100" kern="1200" baseline="0" dirty="0"/>
            <a:t> AI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6/3/2023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03/06/2023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03.06.2023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11</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a:effectLst/>
                        </a:rPr>
                        <a:t>Vicuna LoRA</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a:effectLst/>
                        </a:rPr>
                        <a:t>BernoulliNB</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a:effectLst/>
                        </a:rPr>
                        <a:t>MultinomialNB</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6" y="1121443"/>
            <a:ext cx="11132496" cy="4571989"/>
          </a:xfrm>
        </p:spPr>
        <p:txBody>
          <a:bodyPr/>
          <a:lstStyle/>
          <a:p>
            <a:pPr marL="0" marR="215900" lvl="0" indent="0">
              <a:lnSpc>
                <a:spcPct val="150000"/>
              </a:lnSpc>
              <a:spcBef>
                <a:spcPts val="770"/>
              </a:spcBef>
              <a:spcAft>
                <a:spcPts val="0"/>
              </a:spcAft>
              <a:buNone/>
            </a:pPr>
            <a:r>
              <a:rPr lang="en-US" sz="1600" b="1" dirty="0">
                <a:effectLst/>
                <a:latin typeface="Arial" panose="020B0604020202020204" pitchFamily="34" charset="0"/>
                <a:ea typeface="Palatino Linotype" panose="02040502050505030304" pitchFamily="18" charset="0"/>
                <a:cs typeface="Arial" panose="020B0604020202020204" pitchFamily="34" charset="0"/>
              </a:rPr>
              <a:t>Classification report </a:t>
            </a:r>
            <a:r>
              <a:rPr lang="en-US" sz="1600" dirty="0">
                <a:effectLst/>
                <a:latin typeface="Arial" panose="020B0604020202020204" pitchFamily="34" charset="0"/>
                <a:ea typeface="Palatino Linotype" panose="02040502050505030304" pitchFamily="18" charset="0"/>
                <a:cs typeface="Arial" panose="020B0604020202020204" pitchFamily="34" charset="0"/>
              </a:rPr>
              <a:t>provides a summary of the performance of the classification model on comparing the model's performance to other models or to understand where the model might be struggling. (</a:t>
            </a:r>
            <a:r>
              <a:rPr lang="en-US" sz="160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6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US" sz="16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US" sz="16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p>
          <a:p>
            <a:pPr marL="0" marR="215900" lvl="0" indent="0">
              <a:lnSpc>
                <a:spcPct val="150000"/>
              </a:lnSpc>
              <a:spcBef>
                <a:spcPts val="770"/>
              </a:spcBef>
              <a:spcAft>
                <a:spcPts val="0"/>
              </a:spcAft>
              <a:buNone/>
            </a:pP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600" dirty="0">
                <a:effectLst/>
                <a:latin typeface="Arial" panose="020B0604020202020204" pitchFamily="34" charset="0"/>
                <a:ea typeface="Palatino Linotype" panose="02040502050505030304" pitchFamily="18" charset="0"/>
                <a:cs typeface="Arial" panose="020B0604020202020204" pitchFamily="34" charset="0"/>
              </a:rPr>
              <a:t>Accuracy shows the </a:t>
            </a:r>
            <a:r>
              <a:rPr lang="en-US" sz="1600" b="1" dirty="0">
                <a:effectLst/>
                <a:latin typeface="Arial" panose="020B0604020202020204" pitchFamily="34" charset="0"/>
                <a:ea typeface="Palatino Linotype" panose="02040502050505030304" pitchFamily="18" charset="0"/>
                <a:cs typeface="Arial" panose="020B0604020202020204" pitchFamily="34" charset="0"/>
              </a:rPr>
              <a:t>overall</a:t>
            </a:r>
            <a:r>
              <a:rPr lang="en-US" sz="1600" dirty="0">
                <a:effectLst/>
                <a:latin typeface="Arial" panose="020B0604020202020204" pitchFamily="34" charset="0"/>
                <a:ea typeface="Palatino Linotype" panose="02040502050505030304" pitchFamily="18" charset="0"/>
                <a:cs typeface="Arial" panose="020B0604020202020204" pitchFamily="34" charset="0"/>
              </a:rPr>
              <a:t> correctness of the model.</a:t>
            </a: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600" dirty="0">
                <a:effectLst/>
                <a:latin typeface="Arial" panose="020B0604020202020204" pitchFamily="34" charset="0"/>
                <a:ea typeface="Palatino Linotype" panose="02040502050505030304" pitchFamily="18" charset="0"/>
                <a:cs typeface="Arial" panose="020B0604020202020204" pitchFamily="34" charset="0"/>
              </a:rPr>
              <a:t>Precision is metric that measures how often a</a:t>
            </a:r>
            <a:r>
              <a:rPr lang="en-US" sz="1600" b="1" dirty="0">
                <a:effectLst/>
                <a:latin typeface="Arial" panose="020B0604020202020204" pitchFamily="34" charset="0"/>
                <a:ea typeface="Palatino Linotype" panose="02040502050505030304" pitchFamily="18" charset="0"/>
                <a:cs typeface="Arial" panose="020B0604020202020204" pitchFamily="34" charset="0"/>
              </a:rPr>
              <a:t> predicted label </a:t>
            </a:r>
            <a:r>
              <a:rPr lang="en-US" sz="1600" dirty="0">
                <a:effectLst/>
                <a:latin typeface="Arial" panose="020B0604020202020204" pitchFamily="34" charset="0"/>
                <a:ea typeface="Palatino Linotype" panose="02040502050505030304" pitchFamily="18" charset="0"/>
                <a:cs typeface="Arial" panose="020B0604020202020204" pitchFamily="34" charset="0"/>
              </a:rPr>
              <a:t>is correct</a:t>
            </a:r>
            <a:r>
              <a:rPr lang="en-US" sz="1600" b="1" dirty="0">
                <a:effectLst/>
                <a:latin typeface="Arial" panose="020B0604020202020204" pitchFamily="34" charset="0"/>
                <a:ea typeface="Palatino Linotype" panose="02040502050505030304" pitchFamily="18" charset="0"/>
                <a:cs typeface="Arial" panose="020B0604020202020204" pitchFamily="34" charset="0"/>
              </a:rPr>
              <a:t>.</a:t>
            </a: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600" dirty="0">
                <a:effectLst/>
                <a:latin typeface="Arial" panose="020B0604020202020204" pitchFamily="34" charset="0"/>
                <a:ea typeface="Palatino Linotype" panose="02040502050505030304" pitchFamily="18" charset="0"/>
                <a:cs typeface="Arial" panose="020B0604020202020204" pitchFamily="34" charset="0"/>
              </a:rPr>
              <a:t>Recall is metric that measures how often a</a:t>
            </a:r>
            <a:r>
              <a:rPr lang="en-US" sz="1600" b="1" dirty="0">
                <a:effectLst/>
                <a:latin typeface="Arial" panose="020B0604020202020204" pitchFamily="34" charset="0"/>
                <a:ea typeface="Palatino Linotype" panose="02040502050505030304" pitchFamily="18" charset="0"/>
                <a:cs typeface="Arial" panose="020B0604020202020204" pitchFamily="34" charset="0"/>
              </a:rPr>
              <a:t> true label </a:t>
            </a:r>
            <a:r>
              <a:rPr lang="en-US" sz="1600" dirty="0">
                <a:effectLst/>
                <a:latin typeface="Arial" panose="020B0604020202020204" pitchFamily="34" charset="0"/>
                <a:ea typeface="Palatino Linotype" panose="02040502050505030304" pitchFamily="18" charset="0"/>
                <a:cs typeface="Arial" panose="020B0604020202020204" pitchFamily="34" charset="0"/>
              </a:rPr>
              <a:t>is</a:t>
            </a:r>
            <a:r>
              <a:rPr lang="en-US" sz="1600" b="1" dirty="0">
                <a:effectLst/>
                <a:latin typeface="Arial" panose="020B0604020202020204" pitchFamily="34" charset="0"/>
                <a:ea typeface="Palatino Linotype" panose="02040502050505030304" pitchFamily="18" charset="0"/>
                <a:cs typeface="Arial" panose="020B0604020202020204" pitchFamily="34" charset="0"/>
              </a:rPr>
              <a:t> </a:t>
            </a:r>
            <a:r>
              <a:rPr lang="en-US" sz="1600" dirty="0">
                <a:effectLst/>
                <a:latin typeface="Arial" panose="020B0604020202020204" pitchFamily="34" charset="0"/>
                <a:ea typeface="Palatino Linotype" panose="02040502050505030304" pitchFamily="18" charset="0"/>
                <a:cs typeface="Arial" panose="020B0604020202020204" pitchFamily="34" charset="0"/>
              </a:rPr>
              <a:t>correctly predicted.</a:t>
            </a: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600" dirty="0">
                <a:effectLst/>
                <a:latin typeface="Arial" panose="020B0604020202020204" pitchFamily="34" charset="0"/>
                <a:ea typeface="Palatino Linotype" panose="02040502050505030304" pitchFamily="18" charset="0"/>
                <a:cs typeface="Arial" panose="020B0604020202020204" pitchFamily="34" charset="0"/>
              </a:rPr>
              <a:t>F1-score is the </a:t>
            </a:r>
            <a:r>
              <a:rPr lang="en-US" sz="1600" b="1" dirty="0">
                <a:effectLst/>
                <a:latin typeface="Arial" panose="020B0604020202020204" pitchFamily="34" charset="0"/>
                <a:ea typeface="Palatino Linotype" panose="02040502050505030304" pitchFamily="18" charset="0"/>
                <a:cs typeface="Arial" panose="020B0604020202020204" pitchFamily="34" charset="0"/>
              </a:rPr>
              <a:t>harmonic mean </a:t>
            </a:r>
            <a:r>
              <a:rPr lang="en-US" sz="1600" dirty="0">
                <a:effectLst/>
                <a:latin typeface="Arial" panose="020B0604020202020204" pitchFamily="34" charset="0"/>
                <a:ea typeface="Palatino Linotype" panose="02040502050505030304" pitchFamily="18" charset="0"/>
                <a:cs typeface="Arial" panose="020B0604020202020204" pitchFamily="34" charset="0"/>
              </a:rPr>
              <a:t>of precision and recall.</a:t>
            </a:r>
          </a:p>
          <a:p>
            <a:pPr marL="342900" marR="215900" lvl="0" indent="-342900" algn="just">
              <a:lnSpc>
                <a:spcPct val="150000"/>
              </a:lnSpc>
              <a:spcAft>
                <a:spcPts val="0"/>
              </a:spcAft>
              <a:buFont typeface="Symbol" panose="05050102010706020507" pitchFamily="18" charset="2"/>
              <a:buChar char=""/>
            </a:pP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20</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de-DE"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4410118"/>
          </a:xfrm>
          <a:prstGeom prst="rect">
            <a:avLst/>
          </a:prstGeom>
          <a:noFill/>
          <a:ln>
            <a:noFill/>
          </a:ln>
        </p:spPr>
        <p:txBody>
          <a:bodyPr wrap="square">
            <a:spAutoFit/>
          </a:bodyPr>
          <a:lstStyle/>
          <a:p>
            <a:pPr marL="215900" marR="215900" algn="just">
              <a:lnSpc>
                <a:spcPct val="150000"/>
              </a:lnSpc>
              <a:spcBef>
                <a:spcPts val="770"/>
              </a:spcBef>
              <a:spcAft>
                <a:spcPts val="0"/>
              </a:spcAft>
            </a:pPr>
            <a:r>
              <a:rPr lang="en-US" sz="1800" dirty="0">
                <a:effectLst/>
                <a:latin typeface="Arial" panose="020B0604020202020204" pitchFamily="34" charset="0"/>
                <a:ea typeface="Palatino Linotype" panose="02040502050505030304" pitchFamily="18" charset="0"/>
              </a:rPr>
              <a:t>Chi-square Hypothesis test used to determine whether there is a relationship between location and sentiment towards companion robots, and to determine whether there are significant differences in the distribution of sentiments between different regions.</a:t>
            </a:r>
          </a:p>
          <a:p>
            <a:pPr marL="215900" marR="215900" algn="just">
              <a:lnSpc>
                <a:spcPct val="150000"/>
              </a:lnSpc>
              <a:spcBef>
                <a:spcPts val="770"/>
              </a:spcBef>
              <a:spcAft>
                <a:spcPts val="0"/>
              </a:spcAft>
            </a:pPr>
            <a:endParaRPr lang="en-US" dirty="0">
              <a:latin typeface="Arial" panose="020B0604020202020204" pitchFamily="34" charset="0"/>
              <a:ea typeface="Arial MT"/>
              <a:cs typeface="Palatino Linotype" panose="02040502050505030304" pitchFamily="18" charset="0"/>
            </a:endParaRPr>
          </a:p>
          <a:p>
            <a:pPr marL="215900" marR="215900" algn="just">
              <a:lnSpc>
                <a:spcPct val="150000"/>
              </a:lnSpc>
              <a:spcAft>
                <a:spcPts val="0"/>
              </a:spcAft>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joy, sadness, surprise, anger, love, fear sentiments are INDEPENDENT upon different continents.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ID" sz="1800" dirty="0">
                <a:effectLst/>
                <a:latin typeface="Arial" panose="020B0604020202020204" pitchFamily="34" charset="0"/>
                <a:ea typeface="Times New Roman" panose="0202060305040502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joy, sadness, surprise, anger, love, fear sentiments are DEPENDENT upon different continents.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Bef>
                <a:spcPts val="770"/>
              </a:spcBef>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14" name="Picture 13" descr="A picture containing text, screenshot, number, font&#10;&#10;Description automatically generated">
            <a:extLst>
              <a:ext uri="{FF2B5EF4-FFF2-40B4-BE49-F238E27FC236}">
                <a16:creationId xmlns:a16="http://schemas.microsoft.com/office/drawing/2014/main" id="{FAB64C23-74B9-0861-8320-3A8C5A360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95" y="1670122"/>
            <a:ext cx="6108982" cy="3131961"/>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490462583"/>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30</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For example, a model that uses machine learning could have difficulty accurately detecting tweets that contain irony or sarcasm, as well as tweets that show a negative attitude through negation.</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Sample size of tweets collected from Africa is too small, insufficient to accurately evaluate the relationship between location and sentiment in this region.</a:t>
            </a:r>
            <a:endParaRPr lang="en-ID" sz="1800" dirty="0">
              <a:effectLst/>
              <a:latin typeface="Palatino Linotype" panose="02040502050505030304" pitchFamily="18" charset="0"/>
              <a:ea typeface="Arial MT"/>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139090101"/>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604839"/>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a:solidFill>
            <a:srgbClr val="92D050"/>
          </a:solidFill>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2.2   Terminology and Definitions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017933"/>
            <a:ext cx="9342867" cy="3234069"/>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31435"/>
          </a:xfrm>
          <a:prstGeom prst="rect">
            <a:avLst/>
          </a:prstGeom>
          <a:noFill/>
          <a:ln>
            <a:noFill/>
          </a:ln>
        </p:spPr>
        <p:txBody>
          <a:bodyPr wrap="square">
            <a:spAutoFit/>
          </a:bodyPr>
          <a:lstStyle/>
          <a:p>
            <a:pPr marL="215900" marR="215900" algn="just">
              <a:lnSpc>
                <a:spcPct val="150000"/>
              </a:lnSpc>
              <a:spcBef>
                <a:spcPts val="765"/>
              </a:spcBef>
              <a:spcAft>
                <a:spcPts val="0"/>
              </a:spcAft>
            </a:pPr>
            <a:r>
              <a:rPr lang="en-US" sz="1600" dirty="0">
                <a:effectLst/>
                <a:latin typeface="Arial" panose="020B0604020202020204" pitchFamily="34" charset="0"/>
                <a:ea typeface="Palatino Linotype" panose="02040502050505030304" pitchFamily="18" charset="0"/>
                <a:cs typeface="Arial" panose="020B0604020202020204" pitchFamily="34" charset="0"/>
              </a:rPr>
              <a:t>Sentiment analysis is the process of understanding what is written in the text, </a:t>
            </a:r>
            <a:r>
              <a:rPr lang="en-US" sz="1600" dirty="0">
                <a:latin typeface="Arial" panose="020B0604020202020204" pitchFamily="34" charset="0"/>
                <a:ea typeface="Palatino Linotype" panose="02040502050505030304" pitchFamily="18" charset="0"/>
                <a:cs typeface="Arial" panose="020B0604020202020204" pitchFamily="34" charset="0"/>
              </a:rPr>
              <a:t>which</a:t>
            </a:r>
            <a:r>
              <a:rPr lang="en-US" sz="1600" dirty="0">
                <a:effectLst/>
                <a:latin typeface="Arial" panose="020B0604020202020204" pitchFamily="34" charset="0"/>
                <a:ea typeface="Palatino Linotype" panose="02040502050505030304" pitchFamily="18" charset="0"/>
                <a:cs typeface="Arial" panose="020B0604020202020204" pitchFamily="34" charset="0"/>
              </a:rPr>
              <a:t> algorithms can be divided into:</a:t>
            </a:r>
          </a:p>
          <a:p>
            <a:pPr marL="558800" marR="215900" indent="-342900" algn="just">
              <a:lnSpc>
                <a:spcPct val="150000"/>
              </a:lnSpc>
              <a:spcBef>
                <a:spcPts val="765"/>
              </a:spcBef>
              <a:spcAft>
                <a:spcPts val="0"/>
              </a:spcAft>
              <a:buAutoNum type="arabicPeriod"/>
            </a:pPr>
            <a:r>
              <a:rPr lang="en-US" sz="1600" dirty="0">
                <a:effectLst/>
                <a:latin typeface="Arial" panose="020B0604020202020204" pitchFamily="34" charset="0"/>
                <a:ea typeface="Palatino Linotype" panose="02040502050505030304" pitchFamily="18" charset="0"/>
                <a:cs typeface="Arial" panose="020B0604020202020204" pitchFamily="34" charset="0"/>
              </a:rPr>
              <a:t>Machine Learning-based statistical models </a:t>
            </a:r>
            <a:r>
              <a:rPr lang="en-US" sz="1600" dirty="0">
                <a:latin typeface="Arial" panose="020B0604020202020204" pitchFamily="34" charset="0"/>
                <a:ea typeface="Palatino Linotype" panose="02040502050505030304" pitchFamily="18" charset="0"/>
                <a:cs typeface="Arial" panose="020B0604020202020204" pitchFamily="34" charset="0"/>
              </a:rPr>
              <a:t>(Example: </a:t>
            </a:r>
            <a:r>
              <a:rPr lang="en-US" sz="1600" dirty="0">
                <a:effectLst/>
                <a:latin typeface="Arial" panose="020B0604020202020204" pitchFamily="34" charset="0"/>
                <a:ea typeface="Palatino Linotype" panose="02040502050505030304" pitchFamily="18" charset="0"/>
              </a:rPr>
              <a:t>Naïve Bayes, Logistic Regression, SVM, Linear SVC).</a:t>
            </a:r>
            <a:endParaRPr lang="en-US" sz="1600" dirty="0">
              <a:latin typeface="Arial" panose="020B0604020202020204" pitchFamily="34" charset="0"/>
              <a:ea typeface="Palatino Linotype" panose="02040502050505030304" pitchFamily="18" charset="0"/>
              <a:cs typeface="Arial" panose="020B0604020202020204" pitchFamily="34" charset="0"/>
            </a:endParaRPr>
          </a:p>
          <a:p>
            <a:pPr marL="558800" marR="215900" indent="-342900" algn="just">
              <a:lnSpc>
                <a:spcPct val="150000"/>
              </a:lnSpc>
              <a:spcBef>
                <a:spcPts val="765"/>
              </a:spcBef>
              <a:spcAft>
                <a:spcPts val="0"/>
              </a:spcAft>
              <a:buAutoNum type="arabicPeriod"/>
            </a:pPr>
            <a:r>
              <a:rPr lang="en-US" sz="1600" dirty="0">
                <a:latin typeface="Arial" panose="020B0604020202020204" pitchFamily="34" charset="0"/>
                <a:ea typeface="Palatino Linotype" panose="02040502050505030304" pitchFamily="18" charset="0"/>
                <a:cs typeface="Arial" panose="020B0604020202020204" pitchFamily="34" charset="0"/>
              </a:rPr>
              <a:t>Lexicon Based method. (Example: VADER).</a:t>
            </a:r>
          </a:p>
          <a:p>
            <a:pPr marL="215900" marR="215900" algn="just">
              <a:lnSpc>
                <a:spcPct val="150000"/>
              </a:lnSpc>
              <a:spcBef>
                <a:spcPts val="765"/>
              </a:spcBef>
              <a:spcAft>
                <a:spcPts val="0"/>
              </a:spcAft>
            </a:pPr>
            <a:r>
              <a:rPr lang="en-US" sz="1600" dirty="0">
                <a:effectLst/>
                <a:latin typeface="Arial" panose="020B0604020202020204" pitchFamily="34" charset="0"/>
                <a:ea typeface="Palatino Linotype" panose="02040502050505030304" pitchFamily="18" charset="0"/>
                <a:cs typeface="Arial" panose="020B0604020202020204" pitchFamily="34" charset="0"/>
              </a:rPr>
              <a:t>3.   Machine learning deep-learning method. (BERT, GPT-3, Vicuna).</a:t>
            </a: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endParaRPr lang="en-US" sz="1800" b="1" dirty="0">
              <a:effectLst/>
              <a:latin typeface="Arial" panose="020B0604020202020204" pitchFamily="34" charset="0"/>
              <a:ea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3.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627</TotalTime>
  <Words>3604</Words>
  <Application>Microsoft Office PowerPoint</Application>
  <PresentationFormat>Widescreen</PresentationFormat>
  <Paragraphs>468</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Source Sans Pro Bold</vt:lpstr>
      <vt:lpstr>Arial</vt:lpstr>
      <vt:lpstr>Palatino Linotype</vt:lpstr>
      <vt:lpstr>Calibri</vt:lpstr>
      <vt:lpstr>Wingdings</vt:lpstr>
      <vt:lpstr>Symbol</vt:lpstr>
      <vt:lpstr>Source Sans Pro</vt:lpstr>
      <vt:lpstr>Source Serif Pro</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2.2   Terminology and Definitions   </vt:lpstr>
      <vt:lpstr>3. Methodology</vt:lpstr>
      <vt:lpstr>3. Methodology</vt:lpstr>
      <vt:lpstr>4. RESULTS FINDINGS </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4.3 Collecting Unlabeled data</vt:lpstr>
      <vt:lpstr>4.4  Sentiment Analysis on unlabeled Twitter data</vt:lpstr>
      <vt:lpstr>BertForSequenceClassification Model Sentiment Prediction on unlabeled dataset</vt:lpstr>
      <vt:lpstr>Linear SVC Sentiment Analysis Result </vt:lpstr>
      <vt:lpstr>BertForSequence Sentiment Analysis Result Comparison</vt:lpstr>
      <vt:lpstr>Vader Lexicon Sentiment Analysis Result </vt:lpstr>
      <vt:lpstr>4.5 Hypothesis testing result   </vt:lpstr>
      <vt:lpstr>Chi-square Test Calculation on Pairing Continents</vt:lpstr>
      <vt:lpstr>Hypothesis testing result on pairing continents</vt:lpstr>
      <vt:lpstr>Chi-square Test Result Overall</vt:lpstr>
      <vt:lpstr>Chi-square Test Result Overall with Python Code</vt:lpstr>
      <vt:lpstr>5. DISCUSSIONS</vt:lpstr>
      <vt:lpstr>5.1 Result Interpretation</vt:lpstr>
      <vt:lpstr>5.2 DISCUSSION of Limitations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280</cp:revision>
  <dcterms:created xsi:type="dcterms:W3CDTF">2021-05-18T13:01:34Z</dcterms:created>
  <dcterms:modified xsi:type="dcterms:W3CDTF">2023-06-03T04:44:17Z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